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74" r:id="rId2"/>
    <p:sldId id="260" r:id="rId3"/>
    <p:sldId id="259" r:id="rId4"/>
    <p:sldId id="306" r:id="rId5"/>
    <p:sldId id="323" r:id="rId6"/>
    <p:sldId id="261" r:id="rId7"/>
    <p:sldId id="262" r:id="rId8"/>
    <p:sldId id="263" r:id="rId9"/>
    <p:sldId id="328" r:id="rId10"/>
    <p:sldId id="285" r:id="rId11"/>
    <p:sldId id="297" r:id="rId12"/>
    <p:sldId id="268" r:id="rId13"/>
    <p:sldId id="269" r:id="rId14"/>
    <p:sldId id="276" r:id="rId15"/>
    <p:sldId id="279" r:id="rId16"/>
    <p:sldId id="278" r:id="rId17"/>
    <p:sldId id="280" r:id="rId18"/>
    <p:sldId id="298" r:id="rId19"/>
    <p:sldId id="270" r:id="rId20"/>
    <p:sldId id="292" r:id="rId21"/>
    <p:sldId id="334" r:id="rId22"/>
    <p:sldId id="266" r:id="rId23"/>
    <p:sldId id="277" r:id="rId24"/>
    <p:sldId id="288" r:id="rId25"/>
    <p:sldId id="290" r:id="rId26"/>
    <p:sldId id="291" r:id="rId27"/>
    <p:sldId id="293" r:id="rId28"/>
    <p:sldId id="286" r:id="rId29"/>
    <p:sldId id="295" r:id="rId30"/>
    <p:sldId id="296" r:id="rId31"/>
    <p:sldId id="329" r:id="rId32"/>
    <p:sldId id="330" r:id="rId33"/>
    <p:sldId id="331" r:id="rId34"/>
    <p:sldId id="332" r:id="rId35"/>
    <p:sldId id="333" r:id="rId36"/>
    <p:sldId id="308" r:id="rId37"/>
    <p:sldId id="322" r:id="rId38"/>
    <p:sldId id="287" r:id="rId39"/>
    <p:sldId id="321" r:id="rId40"/>
    <p:sldId id="282" r:id="rId41"/>
    <p:sldId id="271" r:id="rId42"/>
    <p:sldId id="294" r:id="rId43"/>
    <p:sldId id="257" r:id="rId44"/>
    <p:sldId id="284" r:id="rId45"/>
    <p:sldId id="281" r:id="rId46"/>
    <p:sldId id="273"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1" autoAdjust="0"/>
    <p:restoredTop sz="40924" autoAdjust="0"/>
  </p:normalViewPr>
  <p:slideViewPr>
    <p:cSldViewPr snapToGrid="0">
      <p:cViewPr varScale="1">
        <p:scale>
          <a:sx n="42" d="100"/>
          <a:sy n="42" d="100"/>
        </p:scale>
        <p:origin x="1917" y="30"/>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smtClean="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smtClean="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a:t>
                </a:r>
                <a:r>
                  <a:rPr lang="en-US" altLang="ja-JP" sz="1860" b="1" dirty="0" smtClean="0"/>
                  <a:t>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a:t>
                </a:r>
                <a:r>
                  <a:rPr lang="ja-JP" altLang="en-US" sz="1860" b="1" i="0" baseline="0" dirty="0" smtClean="0">
                    <a:effectLst/>
                  </a:rPr>
                  <a:t>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a:t>
            </a:r>
            <a:r>
              <a:rPr kumimoji="1" lang="ja-JP" altLang="en-US" dirty="0" smtClean="0"/>
              <a:t>テストスメルの</a:t>
            </a:r>
            <a:r>
              <a:rPr kumimoji="1" lang="en-US" altLang="ja-JP" dirty="0" smtClean="0"/>
              <a:t>2</a:t>
            </a:r>
            <a:r>
              <a:rPr kumimoji="1" lang="ja-JP" altLang="en-US" dirty="0" err="1" smtClean="0"/>
              <a:t>つの</a:t>
            </a:r>
            <a:r>
              <a:rPr kumimoji="1" lang="ja-JP" altLang="en-US" dirty="0" smtClean="0"/>
              <a:t>要素に着目</a:t>
            </a:r>
            <a:r>
              <a:rPr kumimoji="1" lang="ja-JP" altLang="en-US" dirty="0" smtClean="0"/>
              <a:t>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a:t>
            </a:r>
            <a:r>
              <a:rPr kumimoji="1" lang="ja-JP" altLang="en-US" dirty="0" smtClean="0"/>
              <a:t>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a:t>
            </a:r>
            <a:r>
              <a:rPr kumimoji="1" lang="ja-JP" altLang="en-US" dirty="0" smtClean="0"/>
              <a:t>高いことが分かりました。</a:t>
            </a:r>
            <a:endParaRPr kumimoji="1" lang="en-US" altLang="ja-JP" dirty="0" smtClean="0"/>
          </a:p>
          <a:p>
            <a:endParaRPr kumimoji="1" lang="en-US" altLang="ja-JP" dirty="0" smtClean="0"/>
          </a:p>
          <a:p>
            <a:r>
              <a:rPr kumimoji="1" lang="ja-JP" altLang="en-US" dirty="0" smtClean="0"/>
              <a:t>本研究では、この結果を基</a:t>
            </a:r>
            <a:r>
              <a:rPr kumimoji="1" lang="ja-JP" altLang="en-US" dirty="0" smtClean="0"/>
              <a:t>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a:t>
            </a:r>
            <a:r>
              <a:rPr kumimoji="1" lang="ja-JP" altLang="en-US" dirty="0" smtClean="0"/>
              <a:t>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a:t>
            </a:r>
            <a:r>
              <a:rPr lang="ja-JP" altLang="en-US" sz="1200" dirty="0" smtClean="0">
                <a:latin typeface="メイリオ" panose="020B0604030504040204" pitchFamily="50" charset="-128"/>
                <a:ea typeface="メイリオ" panose="020B0604030504040204" pitchFamily="50" charset="-128"/>
              </a:rPr>
              <a:t>で推薦順位を並び替えるように実装</a:t>
            </a:r>
            <a:r>
              <a:rPr lang="ja-JP" altLang="en-US" sz="1200" dirty="0" smtClean="0">
                <a:latin typeface="メイリオ" panose="020B0604030504040204" pitchFamily="50" charset="-128"/>
                <a:ea typeface="メイリオ" panose="020B0604030504040204" pitchFamily="50" charset="-128"/>
              </a:rPr>
              <a:t>しました。</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dirty="0" err="1" smtClean="0"/>
              <a:t>SuiteRec</a:t>
            </a:r>
            <a:r>
              <a:rPr kumimoji="1" lang="ja-JP" altLang="en-US" dirty="0" smtClean="0"/>
              <a:t>が開発者の</a:t>
            </a:r>
            <a:r>
              <a:rPr lang="ja-JP" altLang="en-US" sz="1200" dirty="0" smtClean="0"/>
              <a:t>テストコード作成をどの程度支援できるかを評価するために被験者実験を行いました。</a:t>
            </a:r>
            <a:endParaRPr lang="en-US" altLang="ja-JP" sz="1200"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人に対してプログラムとその仕様が書かれた</a:t>
            </a:r>
            <a:r>
              <a:rPr kumimoji="1" lang="en-US" altLang="ja-JP" sz="1200" dirty="0" smtClean="0"/>
              <a:t>3</a:t>
            </a:r>
            <a:r>
              <a:rPr kumimoji="1" lang="ja-JP" altLang="en-US" sz="1200" dirty="0" err="1" smtClean="0"/>
              <a:t>つの</a:t>
            </a:r>
            <a:r>
              <a:rPr kumimoji="1" lang="ja-JP" altLang="en-US" sz="1200" dirty="0" smtClean="0"/>
              <a:t>タスクを与え、各タスクのテストコードを作成してもらいました。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こちらが、実験タスクの概要になります。各タスクで違いを出すために、プログラムの条件分岐の数が異なっており、タスク</a:t>
            </a:r>
            <a:r>
              <a:rPr kumimoji="1" lang="en-US" altLang="ja-JP" sz="1200" dirty="0" smtClean="0"/>
              <a:t>1</a:t>
            </a:r>
            <a:r>
              <a:rPr kumimoji="1" lang="ja-JP" altLang="en-US" sz="1200" dirty="0" smtClean="0"/>
              <a:t>から</a:t>
            </a:r>
            <a:r>
              <a:rPr kumimoji="1" lang="en-US" altLang="ja-JP" sz="1200" dirty="0" smtClean="0"/>
              <a:t>3</a:t>
            </a:r>
            <a:r>
              <a:rPr kumimoji="1" lang="ja-JP" altLang="en-US" sz="1200" dirty="0" smtClean="0"/>
              <a:t>に行くにつれて分岐の数が多くなり複雑なプログラムになっています。</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a:t>
            </a:r>
            <a:r>
              <a:rPr kumimoji="1" lang="ja-JP" altLang="en-US" dirty="0" smtClean="0"/>
              <a:t>、既存</a:t>
            </a:r>
            <a:r>
              <a:rPr kumimoji="1" lang="ja-JP" altLang="en-US" dirty="0" smtClean="0"/>
              <a:t>ツールで計算できる命令</a:t>
            </a:r>
            <a:r>
              <a:rPr kumimoji="1" lang="ja-JP" altLang="en-US" dirty="0" smtClean="0"/>
              <a:t>網羅と</a:t>
            </a:r>
            <a:r>
              <a:rPr kumimoji="1" lang="ja-JP" altLang="en-US" dirty="0" smtClean="0"/>
              <a:t>分岐</a:t>
            </a:r>
            <a:r>
              <a:rPr kumimoji="1" lang="ja-JP" altLang="en-US" dirty="0" smtClean="0"/>
              <a:t>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a:t>
            </a:r>
            <a:r>
              <a:rPr kumimoji="1" lang="ja-JP" altLang="en-US" dirty="0" smtClean="0"/>
              <a:t>場合で、ほとんど差</a:t>
            </a:r>
            <a:r>
              <a:rPr kumimoji="1" lang="ja-JP" altLang="en-US" dirty="0" smtClean="0"/>
              <a:t>がなく</a:t>
            </a:r>
            <a:r>
              <a:rPr kumimoji="1" lang="ja-JP" altLang="en-US" dirty="0" smtClean="0"/>
              <a:t>、どのタスクで網羅率が高いことが分かります。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dirty="0" smtClean="0"/>
              <a:t>、分岐網羅の</a:t>
            </a:r>
            <a:r>
              <a:rPr kumimoji="1" lang="en-US" altLang="ja-JP" dirty="0" smtClean="0"/>
              <a:t>1</a:t>
            </a:r>
            <a:r>
              <a:rPr kumimoji="1" lang="ja-JP" altLang="en-US" dirty="0" smtClean="0"/>
              <a:t>番</a:t>
            </a:r>
            <a:r>
              <a:rPr kumimoji="1" lang="ja-JP" altLang="en-US" dirty="0" smtClean="0"/>
              <a:t>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en-US" altLang="ja-JP" dirty="0" smtClean="0"/>
              <a:t>3</a:t>
            </a:r>
            <a:r>
              <a:rPr kumimoji="1" lang="ja-JP" altLang="en-US" dirty="0" smtClean="0"/>
              <a:t>のタスクの内、</a:t>
            </a:r>
            <a:r>
              <a:rPr kumimoji="1" lang="en-US" altLang="ja-JP" dirty="0" smtClean="0"/>
              <a:t>2</a:t>
            </a:r>
            <a:r>
              <a:rPr kumimoji="1" lang="ja-JP" altLang="en-US" dirty="0" err="1" smtClean="0"/>
              <a:t>つの</a:t>
            </a:r>
            <a:r>
              <a:rPr kumimoji="1" lang="ja-JP" altLang="en-US" dirty="0" smtClean="0"/>
              <a:t>タスクで</a:t>
            </a:r>
            <a:r>
              <a:rPr kumimoji="1" lang="en-US" altLang="ja-JP" dirty="0" err="1" smtClean="0"/>
              <a:t>SuiRec</a:t>
            </a:r>
            <a:r>
              <a:rPr kumimoji="1" lang="ja-JP" altLang="en-US" dirty="0" smtClean="0"/>
              <a:t>を利用した場合の方が、タスク完了までの</a:t>
            </a:r>
            <a:r>
              <a:rPr kumimoji="1" lang="ja-JP" altLang="en-US" dirty="0" smtClean="0"/>
              <a:t>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を利用した場合に、時間</a:t>
            </a:r>
            <a:r>
              <a:rPr kumimoji="1" lang="ja-JP" altLang="en-US" dirty="0" smtClean="0"/>
              <a:t>がかかる原因として</a:t>
            </a:r>
            <a:r>
              <a:rPr kumimoji="1" lang="ja-JP" altLang="en-US" dirty="0" smtClean="0"/>
              <a:t>、開発者は、推薦</a:t>
            </a:r>
            <a:r>
              <a:rPr kumimoji="1" lang="ja-JP" altLang="en-US" dirty="0" smtClean="0"/>
              <a:t>される複数のテストコードを理解し、再利用する際に</a:t>
            </a:r>
            <a:r>
              <a:rPr kumimoji="1" lang="ja-JP" altLang="en-US" dirty="0" smtClean="0"/>
              <a:t>変更をしなければならないことが考えられます</a:t>
            </a:r>
            <a:r>
              <a:rPr kumimoji="1" lang="ja-JP" altLang="en-US" dirty="0" smtClean="0"/>
              <a:t>。</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a:t>
            </a:r>
            <a:r>
              <a:rPr kumimoji="1" lang="ja-JP" altLang="en-US" dirty="0" smtClean="0"/>
              <a:t>場合は、そう</a:t>
            </a:r>
            <a:r>
              <a:rPr kumimoji="1" lang="ja-JP" altLang="en-US" dirty="0" smtClean="0"/>
              <a:t>でない</a:t>
            </a:r>
            <a:r>
              <a:rPr kumimoji="1" lang="ja-JP" altLang="en-US" dirty="0" smtClean="0"/>
              <a:t>場合と比べて、検出</a:t>
            </a:r>
            <a:r>
              <a:rPr kumimoji="1" lang="ja-JP" altLang="en-US" dirty="0" smtClean="0"/>
              <a:t>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a:t>
            </a:r>
            <a:r>
              <a:rPr kumimoji="1" lang="ja-JP" altLang="en-US" dirty="0" smtClean="0"/>
              <a:t>作成できた可能性</a:t>
            </a:r>
            <a:r>
              <a:rPr kumimoji="1" lang="ja-JP" altLang="en-US" dirty="0" smtClean="0"/>
              <a:t>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a:t>
            </a:r>
            <a:r>
              <a:rPr kumimoji="1" lang="ja-JP" altLang="en-US" dirty="0" smtClean="0"/>
              <a:t>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r>
              <a:rPr kumimoji="1" lang="ja-JP" altLang="en-US" dirty="0" smtClean="0"/>
              <a:t>。</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開発者が自信を持つことは、重要です。自分の作成したテストコードに責任を持ち、不安なくソフトウェアをユーザに提供することはソフトウェアテストの目的の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a:t>
            </a:r>
            <a:r>
              <a:rPr kumimoji="1" lang="ja-JP" altLang="en-US" dirty="0" smtClean="0"/>
              <a:t>短縮化です。</a:t>
            </a:r>
            <a:r>
              <a:rPr kumimoji="1" lang="en-US" altLang="ja-JP" dirty="0" smtClean="0"/>
              <a:t>Step3</a:t>
            </a:r>
            <a:r>
              <a:rPr kumimoji="1" lang="ja-JP" altLang="en-US" dirty="0" smtClean="0"/>
              <a:t>を短縮化するために事前</a:t>
            </a:r>
            <a:r>
              <a:rPr kumimoji="1" lang="ja-JP" altLang="en-US" dirty="0" smtClean="0"/>
              <a:t>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a:t>
            </a:r>
            <a:r>
              <a:rPr kumimoji="1" lang="ja-JP" altLang="en-US" dirty="0" smtClean="0"/>
              <a:t>高速化を実現しました</a:t>
            </a:r>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r>
              <a:rPr kumimoji="1" lang="ja-JP" altLang="en-US" dirty="0" smtClean="0"/>
              <a:t>．</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a:t>
            </a:r>
            <a:r>
              <a:rPr kumimoji="1" lang="ja-JP" altLang="en-US" b="1" dirty="0" smtClean="0"/>
              <a:t>テストコードの作成を支援する必要</a:t>
            </a:r>
            <a:r>
              <a:rPr kumimoji="1" lang="ja-JP" altLang="en-US" b="1" dirty="0" smtClean="0"/>
              <a:t>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a:t>
            </a:r>
            <a:r>
              <a:rPr kumimoji="1" lang="ja-JP" altLang="en-US" dirty="0" smtClean="0"/>
              <a:t>の利用</a:t>
            </a:r>
            <a:r>
              <a:rPr kumimoji="1" lang="ja-JP" altLang="en-US" dirty="0" smtClean="0"/>
              <a:t>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a:t>
            </a:r>
            <a:r>
              <a:rPr kumimoji="1" lang="ja-JP" altLang="en-US" dirty="0" smtClean="0"/>
              <a:t>のアイディア</a:t>
            </a:r>
            <a:r>
              <a:rPr kumimoji="1" lang="ja-JP" altLang="en-US" dirty="0" smtClean="0"/>
              <a:t>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a:t>
            </a:r>
            <a:r>
              <a:rPr kumimoji="1" lang="ja-JP" altLang="en-US" dirty="0" smtClean="0"/>
              <a:t>に</a:t>
            </a:r>
            <a:r>
              <a:rPr kumimoji="1" lang="en-US" altLang="ja-JP" dirty="0" err="1" smtClean="0"/>
              <a:t>SuiteRec</a:t>
            </a:r>
            <a:r>
              <a:rPr kumimoji="1" lang="ja-JP" altLang="en-US" dirty="0" smtClean="0"/>
              <a:t>の</a:t>
            </a:r>
            <a:r>
              <a:rPr kumimoji="1" lang="ja-JP" altLang="en-US" dirty="0" smtClean="0"/>
              <a:t>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a:t>
            </a:r>
            <a:r>
              <a:rPr kumimoji="1" lang="ja-JP" altLang="en-US" dirty="0" smtClean="0"/>
              <a:t>が</a:t>
            </a:r>
            <a:r>
              <a:rPr kumimoji="1" lang="en-US" altLang="ja-JP" dirty="0" err="1" smtClean="0"/>
              <a:t>SuiteRec</a:t>
            </a:r>
            <a:r>
              <a:rPr kumimoji="1" lang="ja-JP" altLang="en-US" dirty="0" smtClean="0"/>
              <a:t>の</a:t>
            </a:r>
            <a:r>
              <a:rPr kumimoji="1" lang="ja-JP" altLang="en-US" dirty="0" smtClean="0"/>
              <a:t>概要になります</a:t>
            </a:r>
            <a:endParaRPr kumimoji="1" lang="en-US" altLang="ja-JP" dirty="0" smtClean="0"/>
          </a:p>
          <a:p>
            <a:endParaRPr kumimoji="1" lang="en-US" altLang="ja-JP" dirty="0" smtClean="0"/>
          </a:p>
          <a:p>
            <a:r>
              <a:rPr kumimoji="1" lang="ja-JP" altLang="en-US" dirty="0" smtClean="0"/>
              <a:t>推薦手法</a:t>
            </a:r>
            <a:r>
              <a:rPr kumimoji="1" lang="ja-JP" altLang="en-US" dirty="0" smtClean="0"/>
              <a:t>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a:t>
            </a:r>
            <a:r>
              <a:rPr kumimoji="1" lang="ja-JP" altLang="en-US" dirty="0" smtClean="0"/>
              <a:t>，テストコードの検索です。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a:t>
            </a:r>
            <a:r>
              <a:rPr kumimoji="1" lang="ja-JP" altLang="en-US" dirty="0" smtClean="0"/>
              <a:t>された類似コード片に対応するテストコードをテストコードデータベース内から検索します。ここには、ソースコードデータベースのプロダクションコードに対応するテストコードが格納されて</a:t>
            </a:r>
            <a:r>
              <a:rPr kumimoji="1" lang="ja-JP" altLang="en-US" dirty="0" smtClean="0"/>
              <a:t>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a:t>
            </a:r>
            <a:r>
              <a:rPr kumimoji="1" lang="ja-JP" altLang="en-US" dirty="0" smtClean="0"/>
              <a:t>テストコードを</a:t>
            </a:r>
            <a:r>
              <a:rPr kumimoji="1" lang="ja-JP" altLang="en-US" dirty="0" smtClean="0"/>
              <a:t>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a:t>
            </a:r>
            <a:r>
              <a:rPr kumimoji="1" lang="ja-JP" altLang="en-US" dirty="0" smtClean="0"/>
              <a:t>、とり構文的</a:t>
            </a:r>
            <a:r>
              <a:rPr kumimoji="1" lang="ja-JP" altLang="en-US" dirty="0" smtClean="0"/>
              <a:t>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そこで、データベースからテストコード</a:t>
            </a:r>
            <a:r>
              <a:rPr kumimoji="1" lang="ja-JP" altLang="en-US" dirty="0" smtClean="0"/>
              <a:t>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行い部分一致した場合、対応付け</a:t>
            </a:r>
            <a:r>
              <a:rPr kumimoji="1" lang="ja-JP" altLang="en-US" dirty="0" smtClean="0"/>
              <a:t>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a:t>
            </a:r>
            <a:r>
              <a:rPr kumimoji="1" lang="ja-JP" altLang="en-US" dirty="0" smtClean="0"/>
              <a:t>こと、簡単にいうとテストコード</a:t>
            </a:r>
            <a:r>
              <a:rPr kumimoji="1" lang="ja-JP" altLang="en-US" dirty="0" smtClean="0"/>
              <a:t>の設計のアンチパターンのことです</a:t>
            </a:r>
            <a:endParaRPr kumimoji="1" lang="en-US" altLang="ja-JP" dirty="0" smtClean="0"/>
          </a:p>
          <a:p>
            <a:endParaRPr kumimoji="1" lang="en-US" altLang="ja-JP" dirty="0" smtClean="0"/>
          </a:p>
          <a:p>
            <a:r>
              <a:rPr kumimoji="1" lang="ja-JP" altLang="en-US" dirty="0" smtClean="0"/>
              <a:t>元々、テストコード</a:t>
            </a:r>
            <a:r>
              <a:rPr kumimoji="1" lang="ja-JP" altLang="en-US" dirty="0" smtClean="0"/>
              <a:t>を適切に設計することの重要性</a:t>
            </a:r>
            <a:r>
              <a:rPr kumimoji="1" lang="ja-JP" altLang="en-US" dirty="0" smtClean="0"/>
              <a:t>は、</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そして、ドゥーセンらはテストコードの良くない実装を表す</a:t>
            </a:r>
            <a:r>
              <a:rPr kumimoji="1" lang="en-US" altLang="ja-JP" dirty="0" smtClean="0"/>
              <a:t>11</a:t>
            </a:r>
            <a:r>
              <a:rPr kumimoji="1" lang="ja-JP" altLang="en-US" dirty="0" smtClean="0"/>
              <a:t>種類のテストスメルを提案しました．これはのちに拡張され現在で</a:t>
            </a:r>
            <a:r>
              <a:rPr kumimoji="1" lang="ja-JP" altLang="en-US" dirty="0" smtClean="0"/>
              <a:t>は</a:t>
            </a:r>
            <a:r>
              <a:rPr kumimoji="1" lang="en-US" altLang="ja-JP" dirty="0" smtClean="0"/>
              <a:t>19</a:t>
            </a:r>
            <a:r>
              <a:rPr kumimoji="1" lang="ja-JP" altLang="en-US" dirty="0" smtClean="0"/>
              <a:t>種類</a:t>
            </a:r>
            <a:r>
              <a:rPr kumimoji="1" lang="ja-JP" altLang="en-US" dirty="0" smtClean="0"/>
              <a:t>のテストスメルが提案されています．</a:t>
            </a:r>
            <a:endParaRPr kumimoji="1" lang="en-US" altLang="ja-JP" dirty="0" smtClean="0"/>
          </a:p>
          <a:p>
            <a:endParaRPr kumimoji="1" lang="en-US" altLang="ja-JP" dirty="0" smtClean="0"/>
          </a:p>
          <a:p>
            <a:r>
              <a:rPr kumimoji="1" lang="ja-JP" altLang="en-US" dirty="0" smtClean="0"/>
              <a:t>例えば、これは</a:t>
            </a:r>
            <a:r>
              <a:rPr kumimoji="1" lang="en-US" altLang="ja-JP" dirty="0" smtClean="0"/>
              <a:t>Step2</a:t>
            </a:r>
            <a:r>
              <a:rPr kumimoji="1" lang="ja-JP" altLang="en-US" dirty="0" err="1" smtClean="0"/>
              <a:t>で検</a:t>
            </a:r>
            <a:r>
              <a:rPr kumimoji="1" lang="ja-JP" altLang="en-US" dirty="0" smtClean="0"/>
              <a:t>出されたテストコードの例ですが、このコードには、</a:t>
            </a:r>
            <a:r>
              <a:rPr kumimoji="1" lang="en-US" altLang="ja-JP" dirty="0" smtClean="0"/>
              <a:t>1</a:t>
            </a:r>
            <a:r>
              <a:rPr kumimoji="1" lang="ja-JP" altLang="en-US" dirty="0" err="1" smtClean="0"/>
              <a:t>つの</a:t>
            </a:r>
            <a:r>
              <a:rPr kumimoji="1" lang="ja-JP" altLang="en-US" dirty="0" smtClean="0"/>
              <a:t>テストメソッドに複数の</a:t>
            </a:r>
            <a:r>
              <a:rPr kumimoji="1" lang="en-US" altLang="ja-JP" dirty="0" err="1" smtClean="0"/>
              <a:t>asser</a:t>
            </a:r>
            <a:r>
              <a:rPr kumimoji="1" lang="ja-JP" altLang="en-US" dirty="0" smtClean="0"/>
              <a:t>文</a:t>
            </a:r>
            <a:r>
              <a:rPr kumimoji="1" lang="ja-JP" altLang="en-US" dirty="0" smtClean="0"/>
              <a:t>を含む場合に発生するアサーションルーレットというテストスメルが含まれています。</a:t>
            </a:r>
            <a:endParaRPr kumimoji="1" lang="en-US" altLang="ja-JP" dirty="0" smtClean="0"/>
          </a:p>
          <a:p>
            <a:endParaRPr kumimoji="1" lang="en-US" altLang="ja-JP" dirty="0" smtClean="0"/>
          </a:p>
          <a:p>
            <a:r>
              <a:rPr kumimoji="1" lang="ja-JP" altLang="en-US" dirty="0" smtClean="0"/>
              <a:t>で、これらのテストスメルを高速で検出するために</a:t>
            </a:r>
            <a:r>
              <a:rPr kumimoji="1" lang="ja-JP" altLang="en-US" dirty="0" smtClean="0"/>
              <a:t>、本研究ではテストスメルを自動</a:t>
            </a:r>
            <a:r>
              <a:rPr kumimoji="1" lang="ja-JP" altLang="en-US" dirty="0" smtClean="0"/>
              <a:t>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a:t>
            </a:r>
            <a:r>
              <a:rPr lang="ja-JP" altLang="en-US" sz="3200" dirty="0" smtClean="0"/>
              <a:t>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90828417"/>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817266150"/>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931915812"/>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a:t>
            </a:r>
            <a:r>
              <a:rPr lang="ja-JP" altLang="en-US" sz="2800" dirty="0" smtClean="0">
                <a:latin typeface="メイリオ" panose="020B0604030504040204" pitchFamily="50" charset="-128"/>
                <a:ea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840509657"/>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a:t>
            </a:r>
            <a:r>
              <a:rPr lang="ja-JP" altLang="en-US" sz="2400" dirty="0" smtClean="0"/>
              <a:t>提案</a:t>
            </a:r>
            <a:r>
              <a:rPr lang="ja-JP" altLang="en-US" sz="2400" dirty="0" smtClean="0"/>
              <a:t>ツールの</a:t>
            </a:r>
            <a:r>
              <a:rPr lang="ja-JP" altLang="en-US" sz="2400" dirty="0" smtClean="0"/>
              <a:t>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ja-JP" altLang="en-US" sz="3000" dirty="0"/>
              <a:t>既存</a:t>
            </a:r>
            <a:r>
              <a:rPr lang="ja-JP" altLang="en-US" sz="3000" dirty="0" smtClean="0"/>
              <a:t>の</a:t>
            </a:r>
            <a:r>
              <a:rPr lang="ja-JP" altLang="en-US" sz="3000" dirty="0" smtClean="0"/>
              <a:t>品質が高いテストコード</a:t>
            </a:r>
            <a:r>
              <a:rPr lang="ja-JP" altLang="en-US" sz="3000" dirty="0" smtClean="0"/>
              <a:t>を推薦</a:t>
            </a:r>
            <a:r>
              <a:rPr lang="ja-JP" altLang="en-US" sz="3000" dirty="0" smtClean="0"/>
              <a:t>するツール</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a:t>
            </a:r>
            <a:r>
              <a:rPr lang="ja-JP" altLang="en-US" dirty="0" smtClean="0"/>
              <a:t>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15240</TotalTime>
  <Words>10717</Words>
  <Application>Microsoft Office PowerPoint</Application>
  <PresentationFormat>ワイド画面</PresentationFormat>
  <Paragraphs>1266</Paragraphs>
  <Slides>58</Slides>
  <Notes>47</Notes>
  <HiddenSlides>17</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58</vt:i4>
      </vt:variant>
    </vt:vector>
  </HeadingPairs>
  <TitlesOfParts>
    <vt:vector size="68"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SuiteRecのインターフェス</vt:lpstr>
      <vt:lpstr>RQ4. SuiteRecの利用は、開発者のテストコード 　　　作成タスクの認識にどう影響するか？</vt:lpstr>
      <vt:lpstr>カバレッジの種類</vt:lpstr>
      <vt:lpstr>ソースコードデータベース</vt:lpstr>
      <vt:lpstr>テストコードデータベース</vt:lpstr>
      <vt:lpstr>EvoSuite</vt:lpstr>
      <vt:lpstr>議論</vt:lpstr>
      <vt:lpstr>関連研究</vt:lpstr>
      <vt:lpstr>推薦プロセスの高速化</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358</cp:revision>
  <dcterms:created xsi:type="dcterms:W3CDTF">2020-01-21T13:07:49Z</dcterms:created>
  <dcterms:modified xsi:type="dcterms:W3CDTF">2020-02-02T09:04:44Z</dcterms:modified>
</cp:coreProperties>
</file>